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handoutMasterIdLst>
    <p:handoutMasterId r:id="rId17"/>
  </p:handout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0" d="100"/>
          <a:sy n="50" d="100"/>
        </p:scale>
        <p:origin x="-2748" y="-13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73B9B9BD-B8AA-4824-94CD-BB4947BD5C16}" type="datetimeFigureOut">
              <a:rPr lang="en-GB" smtClean="0"/>
              <a:t>11/09/2019</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F082E404-0350-4AB8-B724-4A0A4ED861BF}" type="slidenum">
              <a:rPr lang="en-GB" smtClean="0"/>
              <a:t>‹#›</a:t>
            </a:fld>
            <a:endParaRPr lang="en-GB"/>
          </a:p>
        </p:txBody>
      </p:sp>
    </p:spTree>
    <p:extLst>
      <p:ext uri="{BB962C8B-B14F-4D97-AF65-F5344CB8AC3E}">
        <p14:creationId xmlns:p14="http://schemas.microsoft.com/office/powerpoint/2010/main" val="39957626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D386BAC-B6BD-4A10-989E-40E9AF24AF61}" type="datetimeFigureOut">
              <a:rPr lang="en-GB" smtClean="0"/>
              <a:t>11/09/2019</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E20ED9C1-6DC7-4228-B790-67D2DB613931}" type="slidenum">
              <a:rPr lang="en-GB" smtClean="0"/>
              <a:t>‹#›</a:t>
            </a:fld>
            <a:endParaRPr lang="en-GB"/>
          </a:p>
        </p:txBody>
      </p:sp>
    </p:spTree>
    <p:extLst>
      <p:ext uri="{BB962C8B-B14F-4D97-AF65-F5344CB8AC3E}">
        <p14:creationId xmlns:p14="http://schemas.microsoft.com/office/powerpoint/2010/main" val="2552202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Possible answers: What product/s to sell, how much to charge, where they should sell them (stall, shop, website), who do</a:t>
            </a:r>
            <a:r>
              <a:rPr lang="en-GB" baseline="0" dirty="0" smtClean="0"/>
              <a:t> we want to buy them?</a:t>
            </a:r>
            <a:endParaRPr lang="en-GB" dirty="0"/>
          </a:p>
        </p:txBody>
      </p:sp>
      <p:sp>
        <p:nvSpPr>
          <p:cNvPr id="4" name="Slide Number Placeholder 3"/>
          <p:cNvSpPr>
            <a:spLocks noGrp="1"/>
          </p:cNvSpPr>
          <p:nvPr>
            <p:ph type="sldNum" sz="quarter" idx="10"/>
          </p:nvPr>
        </p:nvSpPr>
        <p:spPr/>
        <p:txBody>
          <a:bodyPr/>
          <a:lstStyle/>
          <a:p>
            <a:fld id="{557B09A7-EFBC-4126-AA31-3F8E72D8BE27}"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1201266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522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084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1600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0645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532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449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9/11/2019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9930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9/11/2019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525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9/11/2019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6767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6490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266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76766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0230" y="908720"/>
            <a:ext cx="6258265" cy="4737140"/>
          </a:xfrm>
          <a:prstGeom prst="rect">
            <a:avLst/>
          </a:prstGeom>
        </p:spPr>
      </p:pic>
      <p:sp>
        <p:nvSpPr>
          <p:cNvPr id="6" name="TextBox 5"/>
          <p:cNvSpPr txBox="1"/>
          <p:nvPr/>
        </p:nvSpPr>
        <p:spPr>
          <a:xfrm>
            <a:off x="2712740" y="5734744"/>
            <a:ext cx="3312368" cy="461665"/>
          </a:xfrm>
          <a:prstGeom prst="rect">
            <a:avLst/>
          </a:prstGeom>
          <a:noFill/>
        </p:spPr>
        <p:txBody>
          <a:bodyPr wrap="square" rtlCol="0">
            <a:spAutoFit/>
          </a:bodyPr>
          <a:lstStyle/>
          <a:p>
            <a:pPr algn="ct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Introduction</a:t>
            </a:r>
          </a:p>
        </p:txBody>
      </p:sp>
    </p:spTree>
    <p:extLst>
      <p:ext uri="{BB962C8B-B14F-4D97-AF65-F5344CB8AC3E}">
        <p14:creationId xmlns:p14="http://schemas.microsoft.com/office/powerpoint/2010/main" val="22579052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611560" y="476672"/>
            <a:ext cx="7992888" cy="5863628"/>
          </a:xfrm>
          <a:prstGeom prst="round2Diag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899591" y="738468"/>
            <a:ext cx="7437251" cy="2271391"/>
          </a:xfrm>
          <a:prstGeom prst="rect">
            <a:avLst/>
          </a:prstGeom>
          <a:noFill/>
          <a:ln>
            <a:noFill/>
          </a:ln>
        </p:spPr>
        <p:txBody>
          <a:bodyPr wrap="square" rtlCol="0">
            <a:spAutoFit/>
          </a:bodyPr>
          <a:lstStyle/>
          <a:p>
            <a:pPr algn="ctr"/>
            <a:r>
              <a:rPr lang="en-GB" sz="4000" b="1" dirty="0">
                <a:solidFill>
                  <a:srgbClr val="E85803"/>
                </a:solidFill>
                <a:latin typeface="Tahoma" panose="020B0604030504040204" pitchFamily="34" charset="0"/>
                <a:ea typeface="Tahoma" panose="020B0604030504040204" pitchFamily="34" charset="0"/>
                <a:cs typeface="Tahoma" panose="020B0604030504040204" pitchFamily="34" charset="0"/>
              </a:rPr>
              <a:t>Branding</a:t>
            </a:r>
          </a:p>
          <a:p>
            <a:pPr marL="342900" indent="-342900">
              <a:spcBef>
                <a:spcPct val="20000"/>
              </a:spcBef>
            </a:pPr>
            <a:r>
              <a:rPr lang="en-GB" sz="2400" b="1" dirty="0">
                <a:solidFill>
                  <a:srgbClr val="E85803"/>
                </a:solidFill>
                <a:latin typeface="Tahoma" panose="020B0604030504040204" pitchFamily="34" charset="0"/>
                <a:ea typeface="Tahoma" panose="020B0604030504040204" pitchFamily="34" charset="0"/>
                <a:cs typeface="Tahoma" panose="020B0604030504040204" pitchFamily="34" charset="0"/>
              </a:rPr>
              <a:t>Task 1: </a:t>
            </a:r>
            <a:r>
              <a:rPr lang="en-GB" sz="2400" dirty="0">
                <a:solidFill>
                  <a:prstClr val="black"/>
                </a:solidFill>
                <a:latin typeface="Tahoma" panose="020B0604030504040204" pitchFamily="34" charset="0"/>
                <a:ea typeface="Tahoma" panose="020B0604030504040204" pitchFamily="34" charset="0"/>
                <a:cs typeface="Tahoma" panose="020B0604030504040204" pitchFamily="34" charset="0"/>
              </a:rPr>
              <a:t>Talk to your business group and start to 	   think about a name for your new business. </a:t>
            </a:r>
          </a:p>
          <a:p>
            <a:pPr marL="342900" indent="-342900">
              <a:spcBef>
                <a:spcPct val="20000"/>
              </a:spcBef>
            </a:pPr>
            <a:r>
              <a:rPr lang="en-GB" sz="2400" b="1" dirty="0">
                <a:solidFill>
                  <a:srgbClr val="E85803"/>
                </a:solidFill>
                <a:latin typeface="Tahoma" panose="020B0604030504040204" pitchFamily="34" charset="0"/>
                <a:ea typeface="Tahoma" panose="020B0604030504040204" pitchFamily="34" charset="0"/>
                <a:cs typeface="Tahoma" panose="020B0604030504040204" pitchFamily="34" charset="0"/>
              </a:rPr>
              <a:t>Task 2: </a:t>
            </a:r>
            <a:r>
              <a:rPr lang="en-GB" sz="2400" dirty="0">
                <a:solidFill>
                  <a:prstClr val="black"/>
                </a:solidFill>
                <a:latin typeface="Tahoma" panose="020B0604030504040204" pitchFamily="34" charset="0"/>
                <a:ea typeface="Tahoma" panose="020B0604030504040204" pitchFamily="34" charset="0"/>
                <a:cs typeface="Tahoma" panose="020B0604030504040204" pitchFamily="34" charset="0"/>
              </a:rPr>
              <a:t>Design your company logo.</a:t>
            </a:r>
          </a:p>
          <a:p>
            <a:endParaRPr lang="en-GB"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76034" y="4950788"/>
            <a:ext cx="1512627" cy="926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180128" y="4458261"/>
            <a:ext cx="1059333" cy="1766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39461" y="4950788"/>
            <a:ext cx="2033221" cy="105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08004" y="3313543"/>
            <a:ext cx="3728839" cy="923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4328" y="27794"/>
            <a:ext cx="1619672" cy="1225997"/>
          </a:xfrm>
          <a:prstGeom prst="rect">
            <a:avLst/>
          </a:prstGeom>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28500" b="28785"/>
          <a:stretch/>
        </p:blipFill>
        <p:spPr bwMode="auto">
          <a:xfrm>
            <a:off x="1403648" y="3231743"/>
            <a:ext cx="2728700" cy="1165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3568" y="5118062"/>
            <a:ext cx="2434445" cy="722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10394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539552" y="908720"/>
            <a:ext cx="8064895" cy="4392488"/>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TextBox 4"/>
          <p:cNvSpPr txBox="1"/>
          <p:nvPr/>
        </p:nvSpPr>
        <p:spPr>
          <a:xfrm>
            <a:off x="683568" y="1394773"/>
            <a:ext cx="7920879" cy="954107"/>
          </a:xfrm>
          <a:prstGeom prst="rect">
            <a:avLst/>
          </a:prstGeom>
          <a:noFill/>
          <a:ln>
            <a:noFill/>
          </a:ln>
        </p:spPr>
        <p:txBody>
          <a:bodyPr wrap="square" rtlCol="0">
            <a:spAutoFit/>
          </a:bodyPr>
          <a:lstStyle/>
          <a:p>
            <a:pPr algn="ctr"/>
            <a:r>
              <a:rPr lang="en-GB" sz="2800" b="1" dirty="0">
                <a:solidFill>
                  <a:srgbClr val="E85803"/>
                </a:solidFill>
                <a:latin typeface="Tahoma" panose="020B0604030504040204" pitchFamily="34" charset="0"/>
                <a:ea typeface="Tahoma" panose="020B0604030504040204" pitchFamily="34" charset="0"/>
                <a:cs typeface="Tahoma" panose="020B0604030504040204" pitchFamily="34" charset="0"/>
              </a:rPr>
              <a:t>Where does our food come from?</a:t>
            </a:r>
          </a:p>
          <a:p>
            <a:pPr algn="ctr"/>
            <a:endParaRPr lang="en-GB"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9552" y="3528963"/>
            <a:ext cx="2088232" cy="312946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233409" y="2315342"/>
            <a:ext cx="2051650" cy="323919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635896" y="4581127"/>
            <a:ext cx="3024335" cy="238254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12160" y="3584158"/>
            <a:ext cx="3278002" cy="218824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67945" y="2315342"/>
            <a:ext cx="3074642" cy="204976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174122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539552" y="965759"/>
            <a:ext cx="8064895" cy="5199545"/>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TextBox 4"/>
          <p:cNvSpPr txBox="1"/>
          <p:nvPr/>
        </p:nvSpPr>
        <p:spPr>
          <a:xfrm>
            <a:off x="935595" y="836712"/>
            <a:ext cx="7272808" cy="4585871"/>
          </a:xfrm>
          <a:prstGeom prst="rect">
            <a:avLst/>
          </a:prstGeom>
          <a:noFill/>
          <a:ln>
            <a:noFill/>
          </a:ln>
        </p:spPr>
        <p:txBody>
          <a:bodyPr wrap="square" rtlCol="0">
            <a:spAutoFit/>
          </a:bodyPr>
          <a:lstStyle/>
          <a:p>
            <a:pPr algn="ctr"/>
            <a:endParaRPr lang="en-GB" sz="3200" b="1" dirty="0">
              <a:solidFill>
                <a:srgbClr val="E85803"/>
              </a:solidFill>
              <a:latin typeface="Tahoma" panose="020B0604030504040204" pitchFamily="34" charset="0"/>
              <a:ea typeface="Tahoma" panose="020B0604030504040204" pitchFamily="34" charset="0"/>
              <a:cs typeface="Tahoma" panose="020B0604030504040204" pitchFamily="34" charset="0"/>
            </a:endParaRPr>
          </a:p>
          <a:p>
            <a:pPr algn="ctr"/>
            <a:r>
              <a:rPr lang="en-GB" sz="3200" b="1" dirty="0">
                <a:solidFill>
                  <a:srgbClr val="E85803"/>
                </a:solidFill>
                <a:latin typeface="Tahoma" panose="020B0604030504040204" pitchFamily="34" charset="0"/>
                <a:ea typeface="Tahoma" panose="020B0604030504040204" pitchFamily="34" charset="0"/>
                <a:cs typeface="Tahoma" panose="020B0604030504040204" pitchFamily="34" charset="0"/>
              </a:rPr>
              <a:t>A lot of the food we eat is grown and reared in the UK by farmers </a:t>
            </a:r>
          </a:p>
          <a:p>
            <a:pPr algn="ctr"/>
            <a:endParaRPr lang="en-GB"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r>
              <a:rPr lang="en-GB" sz="2800" dirty="0">
                <a:solidFill>
                  <a:prstClr val="black"/>
                </a:solidFill>
                <a:latin typeface="Tahoma" panose="020B0604030504040204" pitchFamily="34" charset="0"/>
                <a:ea typeface="Tahoma" panose="020B0604030504040204" pitchFamily="34" charset="0"/>
                <a:cs typeface="Tahoma" panose="020B0604030504040204" pitchFamily="34" charset="0"/>
              </a:rPr>
              <a:t>Talk to your business group: how many British foods can you name?</a:t>
            </a:r>
          </a:p>
          <a:p>
            <a:pPr algn="ctr"/>
            <a:endParaRPr lang="en-GB" sz="28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lgn="ctr"/>
            <a:r>
              <a:rPr lang="en-GB" sz="2800" dirty="0">
                <a:solidFill>
                  <a:prstClr val="black"/>
                </a:solidFill>
                <a:latin typeface="Tahoma" panose="020B0604030504040204" pitchFamily="34" charset="0"/>
                <a:ea typeface="Tahoma" panose="020B0604030504040204" pitchFamily="34" charset="0"/>
                <a:cs typeface="Tahoma" panose="020B0604030504040204" pitchFamily="34" charset="0"/>
              </a:rPr>
              <a:t>Why can’t we grow all types of fruit and vegetables in the UK?</a:t>
            </a:r>
          </a:p>
          <a:p>
            <a:pPr algn="ctr"/>
            <a:endParaRPr lang="en-GB" sz="2800" dirty="0">
              <a:solidFill>
                <a:srgbClr val="4F81BD"/>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656040" y="4934008"/>
            <a:ext cx="1831918" cy="130038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169616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251520" y="937840"/>
            <a:ext cx="8568952" cy="5227464"/>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TextBox 4"/>
          <p:cNvSpPr txBox="1"/>
          <p:nvPr/>
        </p:nvSpPr>
        <p:spPr>
          <a:xfrm>
            <a:off x="387202" y="854276"/>
            <a:ext cx="8280920" cy="6124754"/>
          </a:xfrm>
          <a:prstGeom prst="rect">
            <a:avLst/>
          </a:prstGeom>
          <a:noFill/>
          <a:ln>
            <a:noFill/>
          </a:ln>
        </p:spPr>
        <p:txBody>
          <a:bodyPr wrap="square" rtlCol="0">
            <a:spAutoFit/>
          </a:bodyPr>
          <a:lstStyle/>
          <a:p>
            <a:pPr algn="ctr"/>
            <a:endParaRPr lang="en-GB" sz="2800" dirty="0">
              <a:solidFill>
                <a:srgbClr val="FF3399"/>
              </a:solidFill>
              <a:latin typeface="VAG Rounded" panose="020B0500000000000000" pitchFamily="34" charset="0"/>
            </a:endParaRPr>
          </a:p>
          <a:p>
            <a:pPr algn="ctr"/>
            <a:r>
              <a:rPr lang="en-GB" sz="2800" b="1" dirty="0">
                <a:solidFill>
                  <a:srgbClr val="E85803"/>
                </a:solidFill>
                <a:latin typeface="Tahoma" panose="020B0604030504040204" pitchFamily="34" charset="0"/>
                <a:ea typeface="Tahoma" panose="020B0604030504040204" pitchFamily="34" charset="0"/>
                <a:cs typeface="Tahoma" panose="020B0604030504040204" pitchFamily="34" charset="0"/>
              </a:rPr>
              <a:t>Examples of British fruit and vegetables:</a:t>
            </a:r>
          </a:p>
          <a:p>
            <a:pPr algn="ctr"/>
            <a:endParaRPr lang="en-GB" sz="2400" dirty="0">
              <a:solidFill>
                <a:srgbClr val="E85803"/>
              </a:solidFill>
              <a:latin typeface="Tahoma" panose="020B0604030504040204" pitchFamily="34" charset="0"/>
              <a:ea typeface="Tahoma" panose="020B0604030504040204" pitchFamily="34" charset="0"/>
              <a:cs typeface="Tahoma" panose="020B0604030504040204" pitchFamily="34" charset="0"/>
            </a:endParaRPr>
          </a:p>
          <a:p>
            <a:pPr marL="342900" indent="-342900" algn="ctr">
              <a:buFontTx/>
              <a:buChar char="-"/>
            </a:pPr>
            <a:r>
              <a:rPr lang="en-GB" sz="2000" dirty="0">
                <a:solidFill>
                  <a:prstClr val="black"/>
                </a:solidFill>
                <a:latin typeface="Tahoma" panose="020B0604030504040204" pitchFamily="34" charset="0"/>
                <a:ea typeface="Tahoma" panose="020B0604030504040204" pitchFamily="34" charset="0"/>
                <a:cs typeface="Tahoma" panose="020B0604030504040204" pitchFamily="34" charset="0"/>
              </a:rPr>
              <a:t>Lettuce</a:t>
            </a:r>
          </a:p>
          <a:p>
            <a:pPr marL="342900" indent="-342900" algn="ctr">
              <a:buFontTx/>
              <a:buChar char="-"/>
            </a:pPr>
            <a:r>
              <a:rPr lang="en-GB" sz="2000" dirty="0">
                <a:solidFill>
                  <a:prstClr val="black"/>
                </a:solidFill>
                <a:latin typeface="Tahoma" panose="020B0604030504040204" pitchFamily="34" charset="0"/>
                <a:ea typeface="Tahoma" panose="020B0604030504040204" pitchFamily="34" charset="0"/>
                <a:cs typeface="Tahoma" panose="020B0604030504040204" pitchFamily="34" charset="0"/>
              </a:rPr>
              <a:t>Tomatoes</a:t>
            </a:r>
          </a:p>
          <a:p>
            <a:pPr marL="342900" indent="-342900" algn="ctr">
              <a:buFontTx/>
              <a:buChar char="-"/>
            </a:pPr>
            <a:r>
              <a:rPr lang="en-GB" sz="2000" dirty="0">
                <a:solidFill>
                  <a:prstClr val="black"/>
                </a:solidFill>
                <a:latin typeface="Tahoma" panose="020B0604030504040204" pitchFamily="34" charset="0"/>
                <a:ea typeface="Tahoma" panose="020B0604030504040204" pitchFamily="34" charset="0"/>
                <a:cs typeface="Tahoma" panose="020B0604030504040204" pitchFamily="34" charset="0"/>
              </a:rPr>
              <a:t>Radishes</a:t>
            </a:r>
          </a:p>
          <a:p>
            <a:pPr marL="342900" indent="-342900" algn="ctr">
              <a:buFontTx/>
              <a:buChar char="-"/>
            </a:pPr>
            <a:r>
              <a:rPr lang="en-GB" sz="2000" dirty="0">
                <a:solidFill>
                  <a:prstClr val="black"/>
                </a:solidFill>
                <a:latin typeface="Tahoma" panose="020B0604030504040204" pitchFamily="34" charset="0"/>
                <a:ea typeface="Tahoma" panose="020B0604030504040204" pitchFamily="34" charset="0"/>
                <a:cs typeface="Tahoma" panose="020B0604030504040204" pitchFamily="34" charset="0"/>
              </a:rPr>
              <a:t>Carrots</a:t>
            </a:r>
          </a:p>
          <a:p>
            <a:pPr marL="342900" indent="-342900" algn="ctr">
              <a:buFontTx/>
              <a:buChar char="-"/>
            </a:pPr>
            <a:r>
              <a:rPr lang="en-GB" sz="2000" dirty="0">
                <a:solidFill>
                  <a:prstClr val="black"/>
                </a:solidFill>
                <a:latin typeface="Tahoma" panose="020B0604030504040204" pitchFamily="34" charset="0"/>
                <a:ea typeface="Tahoma" panose="020B0604030504040204" pitchFamily="34" charset="0"/>
                <a:cs typeface="Tahoma" panose="020B0604030504040204" pitchFamily="34" charset="0"/>
              </a:rPr>
              <a:t>Beans</a:t>
            </a:r>
          </a:p>
          <a:p>
            <a:pPr marL="342900" indent="-342900" algn="ctr">
              <a:buFontTx/>
              <a:buChar char="-"/>
            </a:pPr>
            <a:r>
              <a:rPr lang="en-GB" sz="2000" dirty="0">
                <a:solidFill>
                  <a:prstClr val="black"/>
                </a:solidFill>
                <a:latin typeface="Tahoma" panose="020B0604030504040204" pitchFamily="34" charset="0"/>
                <a:ea typeface="Tahoma" panose="020B0604030504040204" pitchFamily="34" charset="0"/>
                <a:cs typeface="Tahoma" panose="020B0604030504040204" pitchFamily="34" charset="0"/>
              </a:rPr>
              <a:t>Peas</a:t>
            </a:r>
          </a:p>
          <a:p>
            <a:pPr marL="342900" indent="-342900" algn="ctr">
              <a:buFontTx/>
              <a:buChar char="-"/>
            </a:pPr>
            <a:r>
              <a:rPr lang="en-GB" sz="2000" dirty="0">
                <a:solidFill>
                  <a:prstClr val="black"/>
                </a:solidFill>
                <a:latin typeface="Tahoma" panose="020B0604030504040204" pitchFamily="34" charset="0"/>
                <a:ea typeface="Tahoma" panose="020B0604030504040204" pitchFamily="34" charset="0"/>
                <a:cs typeface="Tahoma" panose="020B0604030504040204" pitchFamily="34" charset="0"/>
              </a:rPr>
              <a:t>Spinach</a:t>
            </a:r>
          </a:p>
          <a:p>
            <a:pPr marL="342900" indent="-342900" algn="ctr">
              <a:buFontTx/>
              <a:buChar char="-"/>
            </a:pPr>
            <a:r>
              <a:rPr lang="en-GB" sz="2000" dirty="0">
                <a:solidFill>
                  <a:prstClr val="black"/>
                </a:solidFill>
                <a:latin typeface="Tahoma" panose="020B0604030504040204" pitchFamily="34" charset="0"/>
                <a:ea typeface="Tahoma" panose="020B0604030504040204" pitchFamily="34" charset="0"/>
                <a:cs typeface="Tahoma" panose="020B0604030504040204" pitchFamily="34" charset="0"/>
              </a:rPr>
              <a:t>Pumpkins</a:t>
            </a:r>
          </a:p>
          <a:p>
            <a:pPr marL="342900" indent="-342900" algn="ctr">
              <a:buFontTx/>
              <a:buChar char="-"/>
            </a:pPr>
            <a:r>
              <a:rPr lang="en-GB" sz="2000" dirty="0">
                <a:solidFill>
                  <a:prstClr val="black"/>
                </a:solidFill>
                <a:latin typeface="Tahoma" panose="020B0604030504040204" pitchFamily="34" charset="0"/>
                <a:ea typeface="Tahoma" panose="020B0604030504040204" pitchFamily="34" charset="0"/>
                <a:cs typeface="Tahoma" panose="020B0604030504040204" pitchFamily="34" charset="0"/>
              </a:rPr>
              <a:t>Cucumbers</a:t>
            </a:r>
          </a:p>
          <a:p>
            <a:pPr marL="342900" indent="-342900" algn="ctr">
              <a:buFontTx/>
              <a:buChar char="-"/>
            </a:pPr>
            <a:r>
              <a:rPr lang="en-GB" sz="2000" dirty="0">
                <a:solidFill>
                  <a:prstClr val="black"/>
                </a:solidFill>
                <a:latin typeface="Tahoma" panose="020B0604030504040204" pitchFamily="34" charset="0"/>
                <a:ea typeface="Tahoma" panose="020B0604030504040204" pitchFamily="34" charset="0"/>
                <a:cs typeface="Tahoma" panose="020B0604030504040204" pitchFamily="34" charset="0"/>
              </a:rPr>
              <a:t>Radishes</a:t>
            </a:r>
          </a:p>
          <a:p>
            <a:pPr marL="342900" indent="-342900" algn="ctr">
              <a:buFontTx/>
              <a:buChar char="-"/>
            </a:pPr>
            <a:r>
              <a:rPr lang="en-GB" sz="2000" dirty="0">
                <a:solidFill>
                  <a:prstClr val="black"/>
                </a:solidFill>
                <a:latin typeface="Tahoma" panose="020B0604030504040204" pitchFamily="34" charset="0"/>
                <a:ea typeface="Tahoma" panose="020B0604030504040204" pitchFamily="34" charset="0"/>
                <a:cs typeface="Tahoma" panose="020B0604030504040204" pitchFamily="34" charset="0"/>
              </a:rPr>
              <a:t>Strawberries</a:t>
            </a:r>
          </a:p>
          <a:p>
            <a:pPr marL="342900" indent="-342900" algn="ctr">
              <a:buFontTx/>
              <a:buChar char="-"/>
            </a:pPr>
            <a:r>
              <a:rPr lang="en-GB" sz="2000" dirty="0">
                <a:solidFill>
                  <a:prstClr val="black"/>
                </a:solidFill>
                <a:latin typeface="Tahoma" panose="020B0604030504040204" pitchFamily="34" charset="0"/>
                <a:ea typeface="Tahoma" panose="020B0604030504040204" pitchFamily="34" charset="0"/>
                <a:cs typeface="Tahoma" panose="020B0604030504040204" pitchFamily="34" charset="0"/>
              </a:rPr>
              <a:t>Blackberries</a:t>
            </a:r>
          </a:p>
          <a:p>
            <a:pPr marL="342900" indent="-342900" algn="ctr">
              <a:buFontTx/>
              <a:buChar char="-"/>
            </a:pPr>
            <a:r>
              <a:rPr lang="en-GB" sz="2000" dirty="0">
                <a:solidFill>
                  <a:prstClr val="black"/>
                </a:solidFill>
                <a:latin typeface="Tahoma" panose="020B0604030504040204" pitchFamily="34" charset="0"/>
                <a:ea typeface="Tahoma" panose="020B0604030504040204" pitchFamily="34" charset="0"/>
                <a:cs typeface="Tahoma" panose="020B0604030504040204" pitchFamily="34" charset="0"/>
              </a:rPr>
              <a:t>Rhubarb</a:t>
            </a:r>
          </a:p>
          <a:p>
            <a:pPr marL="342900" indent="-342900" algn="ctr">
              <a:buFontTx/>
              <a:buChar char="-"/>
            </a:pPr>
            <a:endParaRPr lang="en-GB" sz="1400" dirty="0">
              <a:solidFill>
                <a:srgbClr val="4F81BD"/>
              </a:solidFill>
              <a:latin typeface="VAGRounded-Light" panose="020B0400000000000000" pitchFamily="34" charset="0"/>
            </a:endParaRPr>
          </a:p>
          <a:p>
            <a:pPr marL="342900" indent="-342900" algn="ctr">
              <a:buFontTx/>
              <a:buChar char="-"/>
            </a:pPr>
            <a:endParaRPr lang="en-GB" sz="1400" dirty="0">
              <a:solidFill>
                <a:srgbClr val="4F81BD"/>
              </a:solidFill>
              <a:latin typeface="VAGRounded-Light" panose="020B0400000000000000" pitchFamily="34" charset="0"/>
            </a:endParaRPr>
          </a:p>
          <a:p>
            <a:pPr marL="342900" indent="-342900" algn="ctr">
              <a:buFontTx/>
              <a:buChar char="-"/>
            </a:pPr>
            <a:endParaRPr lang="en-GB" sz="2400" dirty="0">
              <a:solidFill>
                <a:srgbClr val="4F81BD"/>
              </a:solidFill>
              <a:latin typeface="VAGRounded-Light" panose="020B0400000000000000" pitchFamily="34" charset="0"/>
            </a:endParaRPr>
          </a:p>
        </p:txBody>
      </p:sp>
      <p:pic>
        <p:nvPicPr>
          <p:cNvPr id="7171"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21082918">
            <a:off x="97195" y="2296663"/>
            <a:ext cx="1580455" cy="237499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6300512" y="3742412"/>
            <a:ext cx="1967853" cy="278403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664873">
            <a:off x="7417427" y="1898160"/>
            <a:ext cx="1819397" cy="272909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5357208">
            <a:off x="1090624" y="3772783"/>
            <a:ext cx="1829280" cy="272329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93008" y="1897581"/>
            <a:ext cx="1751738" cy="248677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6982184">
            <a:off x="5252760" y="2255898"/>
            <a:ext cx="2360188" cy="177014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142978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654" y="1997034"/>
            <a:ext cx="9160718" cy="4847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 Diagonal Corner Rectangle 3"/>
          <p:cNvSpPr/>
          <p:nvPr/>
        </p:nvSpPr>
        <p:spPr>
          <a:xfrm>
            <a:off x="-612576" y="0"/>
            <a:ext cx="10369152" cy="4239922"/>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TextBox 4"/>
          <p:cNvSpPr txBox="1"/>
          <p:nvPr/>
        </p:nvSpPr>
        <p:spPr>
          <a:xfrm>
            <a:off x="251520" y="561030"/>
            <a:ext cx="8640960" cy="3877985"/>
          </a:xfrm>
          <a:prstGeom prst="rect">
            <a:avLst/>
          </a:prstGeom>
          <a:noFill/>
          <a:ln>
            <a:noFill/>
          </a:ln>
        </p:spPr>
        <p:txBody>
          <a:bodyPr wrap="square" rtlCol="0">
            <a:spAutoFit/>
          </a:bodyPr>
          <a:lstStyle/>
          <a:p>
            <a:pPr algn="ctr"/>
            <a:r>
              <a:rPr lang="en-GB" sz="3200" b="1" smtClean="0">
                <a:solidFill>
                  <a:srgbClr val="E85803"/>
                </a:solidFill>
                <a:latin typeface="Tahoma" panose="020B0604030504040204" pitchFamily="34" charset="0"/>
                <a:ea typeface="Tahoma" panose="020B0604030504040204" pitchFamily="34" charset="0"/>
                <a:cs typeface="Tahoma" panose="020B0604030504040204" pitchFamily="34" charset="0"/>
              </a:rPr>
              <a:t>Seasonality</a:t>
            </a:r>
            <a:endParaRPr lang="en-GB" sz="3200" b="1" dirty="0">
              <a:solidFill>
                <a:srgbClr val="E85803"/>
              </a:solidFill>
              <a:latin typeface="Tahoma" panose="020B0604030504040204" pitchFamily="34" charset="0"/>
              <a:ea typeface="Tahoma" panose="020B0604030504040204" pitchFamily="34" charset="0"/>
              <a:cs typeface="Tahoma" panose="020B0604030504040204" pitchFamily="34" charset="0"/>
            </a:endParaRPr>
          </a:p>
          <a:p>
            <a:pPr algn="ctr"/>
            <a:endParaRPr lang="en-GB" sz="32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r>
              <a:rPr lang="en-GB" dirty="0">
                <a:solidFill>
                  <a:prstClr val="black"/>
                </a:solidFill>
                <a:latin typeface="Tahoma" panose="020B0604030504040204" pitchFamily="34" charset="0"/>
                <a:ea typeface="Tahoma" panose="020B0604030504040204" pitchFamily="34" charset="0"/>
                <a:cs typeface="Tahoma" panose="020B0604030504040204" pitchFamily="34" charset="0"/>
              </a:rPr>
              <a:t>Different fruit and vegetables grow and can be harvested at different times of the year. </a:t>
            </a:r>
          </a:p>
          <a:p>
            <a:pPr algn="ctr"/>
            <a:r>
              <a:rPr lang="en-GB" dirty="0">
                <a:solidFill>
                  <a:prstClr val="black"/>
                </a:solidFill>
                <a:latin typeface="Tahoma" panose="020B0604030504040204" pitchFamily="34" charset="0"/>
                <a:ea typeface="Tahoma" panose="020B0604030504040204" pitchFamily="34" charset="0"/>
                <a:cs typeface="Tahoma" panose="020B0604030504040204" pitchFamily="34" charset="0"/>
              </a:rPr>
              <a:t>Eating foods when they are in season means that we can support British farmers and growers by buying their produce.</a:t>
            </a:r>
          </a:p>
          <a:p>
            <a:pPr marL="342900" indent="-342900" algn="ctr">
              <a:buFontTx/>
              <a:buChar char="-"/>
            </a:pPr>
            <a:endParaRPr lang="en-GB"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lgn="ctr"/>
            <a:r>
              <a:rPr lang="en-GB" dirty="0">
                <a:solidFill>
                  <a:prstClr val="black"/>
                </a:solidFill>
                <a:latin typeface="Tahoma" panose="020B0604030504040204" pitchFamily="34" charset="0"/>
                <a:ea typeface="Tahoma" panose="020B0604030504040204" pitchFamily="34" charset="0"/>
                <a:cs typeface="Tahoma" panose="020B0604030504040204" pitchFamily="34" charset="0"/>
              </a:rPr>
              <a:t>Ingredients that have been grown in this country do not have to travel as far to reach our plates and so they are also better for the environment because they reduce the need for transport, reducing air pollution</a:t>
            </a:r>
          </a:p>
          <a:p>
            <a:pPr marL="342900" indent="-342900" algn="ctr">
              <a:buFontTx/>
              <a:buChar char="-"/>
            </a:pPr>
            <a:endParaRPr lang="en-GB" sz="1400" dirty="0">
              <a:solidFill>
                <a:srgbClr val="4F81BD"/>
              </a:solidFill>
              <a:latin typeface="Tahoma" panose="020B0604030504040204" pitchFamily="34" charset="0"/>
              <a:ea typeface="Tahoma" panose="020B0604030504040204" pitchFamily="34" charset="0"/>
              <a:cs typeface="Tahoma" panose="020B0604030504040204" pitchFamily="34" charset="0"/>
            </a:endParaRPr>
          </a:p>
          <a:p>
            <a:pPr marL="342900" indent="-342900" algn="ctr">
              <a:buFontTx/>
              <a:buChar char="-"/>
            </a:pPr>
            <a:endParaRPr lang="en-GB" sz="2400" dirty="0">
              <a:solidFill>
                <a:srgbClr val="4F81BD"/>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4319749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481848" y="404664"/>
            <a:ext cx="8357366" cy="6120680"/>
          </a:xfrm>
          <a:prstGeom prst="round2DiagRect">
            <a:avLst/>
          </a:prstGeom>
          <a:solidFill>
            <a:schemeClr val="bg1"/>
          </a:solidFill>
          <a:ln w="57150">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9646"/>
              </a:solidFill>
            </a:endParaRPr>
          </a:p>
        </p:txBody>
      </p:sp>
      <p:sp>
        <p:nvSpPr>
          <p:cNvPr id="6" name="TextBox 5"/>
          <p:cNvSpPr txBox="1"/>
          <p:nvPr/>
        </p:nvSpPr>
        <p:spPr>
          <a:xfrm>
            <a:off x="919323" y="548680"/>
            <a:ext cx="7272808" cy="4893647"/>
          </a:xfrm>
          <a:prstGeom prst="rect">
            <a:avLst/>
          </a:prstGeom>
          <a:noFill/>
          <a:ln>
            <a:noFill/>
          </a:ln>
        </p:spPr>
        <p:txBody>
          <a:bodyPr wrap="square" rtlCol="0">
            <a:spAutoFit/>
          </a:bodyPr>
          <a:lstStyle/>
          <a:p>
            <a:pPr algn="ctr"/>
            <a:r>
              <a:rPr lang="en-GB" sz="4000" b="1" dirty="0">
                <a:solidFill>
                  <a:srgbClr val="E85803"/>
                </a:solidFill>
                <a:latin typeface="Tahoma" panose="020B0604030504040204" pitchFamily="34" charset="0"/>
                <a:ea typeface="Tahoma" panose="020B0604030504040204" pitchFamily="34" charset="0"/>
                <a:cs typeface="Tahoma" panose="020B0604030504040204" pitchFamily="34" charset="0"/>
              </a:rPr>
              <a:t>The Challenge!</a:t>
            </a:r>
          </a:p>
          <a:p>
            <a:pPr algn="ctr"/>
            <a:endParaRPr lang="en-GB" dirty="0">
              <a:solidFill>
                <a:srgbClr val="4F81BD"/>
              </a:solidFill>
              <a:latin typeface="VAGRounded-Light" panose="020B0400000000000000" pitchFamily="34" charset="0"/>
            </a:endParaRPr>
          </a:p>
          <a:p>
            <a:pPr algn="ctr"/>
            <a:r>
              <a:rPr lang="en-GB" sz="2000" dirty="0">
                <a:solidFill>
                  <a:prstClr val="black"/>
                </a:solidFill>
                <a:latin typeface="Tahoma" panose="020B0604030504040204" pitchFamily="34" charset="0"/>
                <a:ea typeface="Tahoma" panose="020B0604030504040204" pitchFamily="34" charset="0"/>
                <a:cs typeface="Tahoma" panose="020B0604030504040204" pitchFamily="34" charset="0"/>
              </a:rPr>
              <a:t>Year 6!</a:t>
            </a:r>
          </a:p>
          <a:p>
            <a:pPr algn="ctr"/>
            <a:r>
              <a:rPr lang="en-GB" sz="2000" dirty="0">
                <a:solidFill>
                  <a:prstClr val="black"/>
                </a:solidFill>
                <a:latin typeface="Tahoma" panose="020B0604030504040204" pitchFamily="34" charset="0"/>
                <a:ea typeface="Tahoma" panose="020B0604030504040204" pitchFamily="34" charset="0"/>
                <a:cs typeface="Tahoma" panose="020B0604030504040204" pitchFamily="34" charset="0"/>
              </a:rPr>
              <a:t>The people of the UK need your help!</a:t>
            </a:r>
          </a:p>
          <a:p>
            <a:pPr algn="ctr"/>
            <a:r>
              <a:rPr lang="en-GB" sz="2000" dirty="0">
                <a:solidFill>
                  <a:prstClr val="black"/>
                </a:solidFill>
                <a:latin typeface="Tahoma" panose="020B0604030504040204" pitchFamily="34" charset="0"/>
                <a:ea typeface="Tahoma" panose="020B0604030504040204" pitchFamily="34" charset="0"/>
                <a:cs typeface="Tahoma" panose="020B0604030504040204" pitchFamily="34" charset="0"/>
              </a:rPr>
              <a:t>Every day, they peer hopefully through the windows of their local restaurants only to be greeted by the same old offerings: bland burgers, tasteless toasties and yet another plate of slimy spaghetti!</a:t>
            </a:r>
          </a:p>
          <a:p>
            <a:pPr algn="ctr"/>
            <a:r>
              <a:rPr lang="en-GB" sz="2000" dirty="0">
                <a:solidFill>
                  <a:prstClr val="black"/>
                </a:solidFill>
                <a:latin typeface="Tahoma" panose="020B0604030504040204" pitchFamily="34" charset="0"/>
                <a:ea typeface="Tahoma" panose="020B0604030504040204" pitchFamily="34" charset="0"/>
                <a:cs typeface="Tahoma" panose="020B0604030504040204" pitchFamily="34" charset="0"/>
              </a:rPr>
              <a:t>We are giving YOU the task of setting up your own farm restaurant to design and make a range of themed dishes to save the people of the UK from their mealtime boredom.</a:t>
            </a:r>
          </a:p>
          <a:p>
            <a:pPr algn="ctr"/>
            <a:r>
              <a:rPr lang="en-GB" sz="2000" dirty="0">
                <a:solidFill>
                  <a:prstClr val="black"/>
                </a:solidFill>
                <a:latin typeface="Tahoma" panose="020B0604030504040204" pitchFamily="34" charset="0"/>
                <a:ea typeface="Tahoma" panose="020B0604030504040204" pitchFamily="34" charset="0"/>
                <a:cs typeface="Tahoma" panose="020B0604030504040204" pitchFamily="34" charset="0"/>
              </a:rPr>
              <a:t>Good luck! </a:t>
            </a:r>
          </a:p>
          <a:p>
            <a:pPr algn="ctr"/>
            <a:endParaRPr lang="en-GB" dirty="0">
              <a:solidFill>
                <a:srgbClr val="4F81BD"/>
              </a:solidFill>
              <a:latin typeface="VAGRounded-Light" panose="020B0400000000000000" pitchFamily="34" charset="0"/>
            </a:endParaRPr>
          </a:p>
          <a:p>
            <a:pPr algn="ctr"/>
            <a:endParaRPr lang="en-GB" dirty="0">
              <a:solidFill>
                <a:srgbClr val="4F81BD"/>
              </a:solidFill>
              <a:latin typeface="VAGRounded-Light" panose="020B0400000000000000" pitchFamily="34" charset="0"/>
            </a:endParaRPr>
          </a:p>
          <a:p>
            <a:endParaRPr lang="en-GB" dirty="0">
              <a:solidFill>
                <a:prstClr val="black"/>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328" y="27794"/>
            <a:ext cx="1619672" cy="1225997"/>
          </a:xfrm>
          <a:prstGeom prst="rect">
            <a:avLst/>
          </a:prstGeom>
        </p:spPr>
      </p:pic>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 t="3746" r="2787" b="1954"/>
          <a:stretch/>
        </p:blipFill>
        <p:spPr bwMode="auto">
          <a:xfrm>
            <a:off x="6228184" y="4376610"/>
            <a:ext cx="1833996" cy="160397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4439587"/>
            <a:ext cx="1732815" cy="1590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64" t="-114" r="18119" b="114"/>
          <a:stretch/>
        </p:blipFill>
        <p:spPr bwMode="auto">
          <a:xfrm>
            <a:off x="3565830" y="4655586"/>
            <a:ext cx="1979793" cy="179775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32466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467544" y="908720"/>
            <a:ext cx="8280920" cy="4968552"/>
          </a:xfrm>
          <a:prstGeom prst="round2DiagRect">
            <a:avLst/>
          </a:prstGeom>
          <a:solidFill>
            <a:schemeClr val="bg1"/>
          </a:solidFill>
          <a:ln w="57150">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6" name="TextBox 5"/>
          <p:cNvSpPr txBox="1"/>
          <p:nvPr/>
        </p:nvSpPr>
        <p:spPr>
          <a:xfrm>
            <a:off x="971600" y="1311360"/>
            <a:ext cx="7272808" cy="4038029"/>
          </a:xfrm>
          <a:prstGeom prst="rect">
            <a:avLst/>
          </a:prstGeom>
          <a:noFill/>
          <a:ln>
            <a:noFill/>
          </a:ln>
        </p:spPr>
        <p:txBody>
          <a:bodyPr wrap="square" rtlCol="0">
            <a:spAutoFit/>
          </a:bodyPr>
          <a:lstStyle/>
          <a:p>
            <a:pPr algn="ctr"/>
            <a:r>
              <a:rPr lang="en-GB" sz="2800" b="1" dirty="0">
                <a:solidFill>
                  <a:srgbClr val="E85803"/>
                </a:solidFill>
                <a:latin typeface="Tahoma" panose="020B0604030504040204" pitchFamily="34" charset="0"/>
                <a:ea typeface="Tahoma" panose="020B0604030504040204" pitchFamily="34" charset="0"/>
                <a:cs typeface="Tahoma" panose="020B0604030504040204" pitchFamily="34" charset="0"/>
              </a:rPr>
              <a:t>Setting up your farm restaurant business</a:t>
            </a:r>
          </a:p>
          <a:p>
            <a:pPr algn="ctr"/>
            <a:endParaRPr lang="en-GB" sz="3600" b="1" dirty="0">
              <a:solidFill>
                <a:prstClr val="black"/>
              </a:solidFill>
              <a:latin typeface="VAG Rounded" panose="020B0500000000000000" pitchFamily="34" charset="0"/>
            </a:endParaRPr>
          </a:p>
          <a:p>
            <a:pPr marL="342900" indent="-342900" algn="ctr">
              <a:spcBef>
                <a:spcPct val="20000"/>
              </a:spcBef>
            </a:pPr>
            <a:r>
              <a:rPr lang="en-GB" sz="2400" dirty="0">
                <a:solidFill>
                  <a:prstClr val="black"/>
                </a:solidFill>
                <a:latin typeface="VAGRounded-Light" panose="020B0400000000000000" pitchFamily="34" charset="0"/>
              </a:rPr>
              <a:t>When setting up a business, </a:t>
            </a:r>
            <a:r>
              <a:rPr lang="en-GB" sz="2400" b="1" dirty="0">
                <a:solidFill>
                  <a:srgbClr val="E85803"/>
                </a:solidFill>
                <a:latin typeface="VAGRounded-Light" panose="020B0400000000000000" pitchFamily="34" charset="0"/>
              </a:rPr>
              <a:t>entrepreneurs</a:t>
            </a:r>
            <a:r>
              <a:rPr lang="en-GB" sz="2400" dirty="0">
                <a:solidFill>
                  <a:srgbClr val="E85803"/>
                </a:solidFill>
                <a:latin typeface="VAGRounded-Light" panose="020B0400000000000000" pitchFamily="34" charset="0"/>
              </a:rPr>
              <a:t> </a:t>
            </a:r>
            <a:r>
              <a:rPr lang="en-GB" sz="2400" dirty="0">
                <a:solidFill>
                  <a:prstClr val="black"/>
                </a:solidFill>
                <a:latin typeface="VAGRounded-Light" panose="020B0400000000000000" pitchFamily="34" charset="0"/>
              </a:rPr>
              <a:t>need to consider lots of factors.</a:t>
            </a:r>
          </a:p>
          <a:p>
            <a:pPr marL="342900" indent="-342900" algn="ctr">
              <a:spcBef>
                <a:spcPct val="20000"/>
              </a:spcBef>
            </a:pPr>
            <a:endParaRPr lang="en-GB" sz="2400" dirty="0">
              <a:solidFill>
                <a:prstClr val="black"/>
              </a:solidFill>
              <a:latin typeface="VAGRounded-Light" panose="020B0400000000000000" pitchFamily="34" charset="0"/>
            </a:endParaRPr>
          </a:p>
          <a:p>
            <a:pPr marL="342900" indent="-342900" algn="ctr">
              <a:spcBef>
                <a:spcPct val="20000"/>
              </a:spcBef>
            </a:pPr>
            <a:r>
              <a:rPr lang="en-GB" sz="2400" dirty="0">
                <a:solidFill>
                  <a:prstClr val="black"/>
                </a:solidFill>
                <a:latin typeface="VAGRounded-Light" panose="020B0400000000000000" pitchFamily="34" charset="0"/>
              </a:rPr>
              <a:t>What do you think these might be? Talk to your group!</a:t>
            </a:r>
          </a:p>
          <a:p>
            <a:pPr algn="ctr"/>
            <a:endParaRPr lang="en-GB" dirty="0">
              <a:solidFill>
                <a:srgbClr val="4F81BD"/>
              </a:solidFill>
              <a:latin typeface="VAGRounded-Light" panose="020B0400000000000000" pitchFamily="34" charset="0"/>
            </a:endParaRPr>
          </a:p>
          <a:p>
            <a:pPr algn="ctr"/>
            <a:endParaRPr lang="en-GB" dirty="0">
              <a:solidFill>
                <a:srgbClr val="4F81BD"/>
              </a:solidFill>
              <a:latin typeface="VAGRounded-Light" panose="020B0400000000000000" pitchFamily="34" charset="0"/>
            </a:endParaRPr>
          </a:p>
          <a:p>
            <a:endParaRPr lang="en-GB" dirty="0">
              <a:solidFill>
                <a:prstClr val="black"/>
              </a:solidFill>
            </a:endParaRPr>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03848" y="4509120"/>
            <a:ext cx="2808312" cy="196226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24361056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323528" y="476672"/>
            <a:ext cx="8568952" cy="5328592"/>
          </a:xfrm>
          <a:prstGeom prst="round2DiagRect">
            <a:avLst/>
          </a:prstGeom>
          <a:solidFill>
            <a:schemeClr val="bg1"/>
          </a:solidFill>
          <a:ln w="57150">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323528" y="548680"/>
            <a:ext cx="8278286" cy="3447098"/>
          </a:xfrm>
          <a:prstGeom prst="rect">
            <a:avLst/>
          </a:prstGeom>
          <a:noFill/>
          <a:ln>
            <a:noFill/>
          </a:ln>
        </p:spPr>
        <p:txBody>
          <a:bodyPr wrap="square" rtlCol="0">
            <a:spAutoFit/>
          </a:bodyPr>
          <a:lstStyle/>
          <a:p>
            <a:pPr algn="ctr"/>
            <a:r>
              <a:rPr lang="en-GB" sz="4000" b="1" dirty="0">
                <a:solidFill>
                  <a:srgbClr val="E85803"/>
                </a:solidFill>
                <a:latin typeface="Tahoma" panose="020B0604030504040204" pitchFamily="34" charset="0"/>
                <a:ea typeface="Tahoma" panose="020B0604030504040204" pitchFamily="34" charset="0"/>
                <a:cs typeface="Tahoma" panose="020B0604030504040204" pitchFamily="34" charset="0"/>
              </a:rPr>
              <a:t>Marketing</a:t>
            </a:r>
          </a:p>
          <a:p>
            <a:pPr algn="ctr"/>
            <a:endParaRPr lang="en-GB" dirty="0">
              <a:solidFill>
                <a:srgbClr val="4F81BD"/>
              </a:solidFill>
              <a:latin typeface="Tahoma" panose="020B0604030504040204" pitchFamily="34" charset="0"/>
              <a:ea typeface="Tahoma" panose="020B0604030504040204" pitchFamily="34" charset="0"/>
              <a:cs typeface="Tahoma" panose="020B0604030504040204" pitchFamily="34" charset="0"/>
            </a:endParaRPr>
          </a:p>
          <a:p>
            <a:pPr algn="ctr"/>
            <a:r>
              <a:rPr lang="en-GB" sz="2000" i="1" dirty="0">
                <a:solidFill>
                  <a:srgbClr val="4F81BD"/>
                </a:solidFill>
                <a:latin typeface="Tahoma" panose="020B0604030504040204" pitchFamily="34" charset="0"/>
                <a:ea typeface="Tahoma" panose="020B0604030504040204" pitchFamily="34" charset="0"/>
                <a:cs typeface="Tahoma" panose="020B0604030504040204" pitchFamily="34" charset="0"/>
              </a:rPr>
              <a:t>“</a:t>
            </a:r>
            <a:r>
              <a:rPr lang="en-GB" sz="2000" i="1" dirty="0">
                <a:solidFill>
                  <a:prstClr val="black"/>
                </a:solidFill>
                <a:latin typeface="Tahoma" panose="020B0604030504040204" pitchFamily="34" charset="0"/>
                <a:ea typeface="Tahoma" panose="020B0604030504040204" pitchFamily="34" charset="0"/>
                <a:cs typeface="Tahoma" panose="020B0604030504040204" pitchFamily="34" charset="0"/>
              </a:rPr>
              <a:t>Marketing is influencing behaviour to persuade people to buy more of your products, more often, for more money.</a:t>
            </a:r>
            <a:r>
              <a:rPr lang="en-GB" sz="200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algn="ctr"/>
            <a:r>
              <a:rPr lang="en-GB" sz="2000" b="1" dirty="0">
                <a:solidFill>
                  <a:srgbClr val="E85803"/>
                </a:solidFill>
                <a:latin typeface="Tahoma" panose="020B0604030504040204" pitchFamily="34" charset="0"/>
                <a:ea typeface="Tahoma" panose="020B0604030504040204" pitchFamily="34" charset="0"/>
                <a:cs typeface="Tahoma" panose="020B0604030504040204" pitchFamily="34" charset="0"/>
              </a:rPr>
              <a:t>Mark W. Schaefer</a:t>
            </a:r>
          </a:p>
          <a:p>
            <a:pPr algn="ctr"/>
            <a:endParaRPr lang="en-GB" sz="20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lgn="ctr"/>
            <a:r>
              <a:rPr lang="en-GB" sz="2000" i="1" dirty="0">
                <a:solidFill>
                  <a:prstClr val="black"/>
                </a:solidFill>
                <a:latin typeface="Tahoma" panose="020B0604030504040204" pitchFamily="34" charset="0"/>
                <a:ea typeface="Tahoma" panose="020B0604030504040204" pitchFamily="34" charset="0"/>
                <a:cs typeface="Tahoma" panose="020B0604030504040204" pitchFamily="34" charset="0"/>
              </a:rPr>
              <a:t>“Marketing is products that don’t come back and consumers that do.</a:t>
            </a:r>
            <a:r>
              <a:rPr lang="en-GB" sz="200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algn="ctr"/>
            <a:r>
              <a:rPr lang="en-GB" sz="2000" b="1" dirty="0">
                <a:solidFill>
                  <a:srgbClr val="E85803"/>
                </a:solidFill>
                <a:latin typeface="Tahoma" panose="020B0604030504040204" pitchFamily="34" charset="0"/>
                <a:ea typeface="Tahoma" panose="020B0604030504040204" pitchFamily="34" charset="0"/>
                <a:cs typeface="Tahoma" panose="020B0604030504040204" pitchFamily="34" charset="0"/>
              </a:rPr>
              <a:t>Steve Dawson</a:t>
            </a:r>
          </a:p>
          <a:p>
            <a:pPr algn="ctr"/>
            <a:endParaRPr lang="en-GB" sz="20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lgn="r"/>
            <a:r>
              <a:rPr lang="en-GB" sz="2000" i="1" dirty="0">
                <a:solidFill>
                  <a:prstClr val="black"/>
                </a:solidFill>
                <a:latin typeface="Tahoma" panose="020B0604030504040204" pitchFamily="34" charset="0"/>
                <a:ea typeface="Tahoma" panose="020B0604030504040204" pitchFamily="34" charset="0"/>
                <a:cs typeface="Tahoma" panose="020B0604030504040204" pitchFamily="34" charset="0"/>
              </a:rPr>
              <a:t>What do you think these quotes mean?</a:t>
            </a:r>
            <a:endParaRPr lang="en-GB" sz="2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76480" y="4321886"/>
            <a:ext cx="6972382" cy="253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28527802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594783" y="1412776"/>
            <a:ext cx="7992888" cy="3888432"/>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899592" y="1556792"/>
            <a:ext cx="7272808" cy="2923877"/>
          </a:xfrm>
          <a:prstGeom prst="rect">
            <a:avLst/>
          </a:prstGeom>
          <a:noFill/>
          <a:ln>
            <a:noFill/>
          </a:ln>
        </p:spPr>
        <p:txBody>
          <a:bodyPr wrap="square" rtlCol="0">
            <a:spAutoFit/>
          </a:bodyPr>
          <a:lstStyle/>
          <a:p>
            <a:pPr algn="ctr"/>
            <a:r>
              <a:rPr lang="en-GB" sz="4000" b="1" dirty="0">
                <a:solidFill>
                  <a:srgbClr val="E85803"/>
                </a:solidFill>
                <a:latin typeface="Tahoma" panose="020B0604030504040204" pitchFamily="34" charset="0"/>
                <a:ea typeface="Tahoma" panose="020B0604030504040204" pitchFamily="34" charset="0"/>
                <a:cs typeface="Tahoma" panose="020B0604030504040204" pitchFamily="34" charset="0"/>
              </a:rPr>
              <a:t>Think…</a:t>
            </a:r>
          </a:p>
          <a:p>
            <a:pPr algn="ctr"/>
            <a:endParaRPr lang="en-GB" sz="36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lgn="ctr"/>
            <a:r>
              <a:rPr lang="en-GB" sz="2400" dirty="0">
                <a:solidFill>
                  <a:prstClr val="black"/>
                </a:solidFill>
                <a:latin typeface="Tahoma" panose="020B0604030504040204" pitchFamily="34" charset="0"/>
                <a:ea typeface="Tahoma" panose="020B0604030504040204" pitchFamily="34" charset="0"/>
                <a:cs typeface="Tahoma" panose="020B0604030504040204" pitchFamily="34" charset="0"/>
              </a:rPr>
              <a:t>When you go into a supermarket, what influences the products that you and your parents choose to buy?</a:t>
            </a:r>
          </a:p>
          <a:p>
            <a:pPr algn="ctr"/>
            <a:endParaRPr lang="en-GB" sz="3600" dirty="0">
              <a:solidFill>
                <a:srgbClr val="FF0000"/>
              </a:solidFill>
              <a:latin typeface="VAG Rounded" panose="020B0500000000000000" pitchFamily="34" charset="0"/>
            </a:endParaRP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935" b="90000" l="9455" r="93091">
                        <a14:foregroundMark x1="56364" y1="46452" x2="56364" y2="46452"/>
                        <a14:foregroundMark x1="51636" y1="49355" x2="51636" y2="49355"/>
                        <a14:foregroundMark x1="46909" y1="48387" x2="46909" y2="48387"/>
                        <a14:foregroundMark x1="44000" y1="47419" x2="44000" y2="47419"/>
                        <a14:foregroundMark x1="53455" y1="44839" x2="53455" y2="44839"/>
                        <a14:foregroundMark x1="33091" y1="15484" x2="33091" y2="15484"/>
                        <a14:foregroundMark x1="30909" y1="17742" x2="30909" y2="17742"/>
                        <a14:foregroundMark x1="57818" y1="50645" x2="57818" y2="50645"/>
                      </a14:backgroundRemoval>
                    </a14:imgEffect>
                  </a14:imgLayer>
                </a14:imgProps>
              </a:ext>
              <a:ext uri="{28A0092B-C50C-407E-A947-70E740481C1C}">
                <a14:useLocalDpi xmlns:a14="http://schemas.microsoft.com/office/drawing/2010/main"/>
              </a:ext>
            </a:extLst>
          </a:blip>
          <a:srcRect/>
          <a:stretch>
            <a:fillRect/>
          </a:stretch>
        </p:blipFill>
        <p:spPr bwMode="auto">
          <a:xfrm>
            <a:off x="2987824" y="3947354"/>
            <a:ext cx="2672426" cy="3012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41718682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328" y="27794"/>
            <a:ext cx="1619672" cy="1225997"/>
          </a:xfrm>
          <a:prstGeom prst="rect">
            <a:avLst/>
          </a:prstGeom>
        </p:spPr>
      </p:pic>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1049" y="-243408"/>
            <a:ext cx="4366220" cy="291081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25216" y="-243408"/>
            <a:ext cx="4032448" cy="268829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16016" y="2357900"/>
            <a:ext cx="2251529" cy="242100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29702" y="4309369"/>
            <a:ext cx="4229108" cy="292312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descr="C:\Users\jdevine\Pictures\Farming STEMterprise\special offers.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4544" y="4341631"/>
            <a:ext cx="4366220" cy="291090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899592" y="2131092"/>
            <a:ext cx="3430020" cy="281320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305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594783" y="404664"/>
            <a:ext cx="7992888" cy="5904656"/>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881264" y="1268760"/>
            <a:ext cx="7272808" cy="4401205"/>
          </a:xfrm>
          <a:prstGeom prst="rect">
            <a:avLst/>
          </a:prstGeom>
          <a:noFill/>
          <a:ln>
            <a:noFill/>
          </a:ln>
        </p:spPr>
        <p:txBody>
          <a:bodyPr wrap="square" rtlCol="0">
            <a:spAutoFit/>
          </a:bodyPr>
          <a:lstStyle/>
          <a:p>
            <a:pPr algn="ctr"/>
            <a:r>
              <a:rPr lang="en-GB" sz="4000" b="1" dirty="0">
                <a:solidFill>
                  <a:srgbClr val="E85803"/>
                </a:solidFill>
                <a:latin typeface="Tahoma" panose="020B0604030504040204" pitchFamily="34" charset="0"/>
                <a:ea typeface="Tahoma" panose="020B0604030504040204" pitchFamily="34" charset="0"/>
                <a:cs typeface="Tahoma" panose="020B0604030504040204" pitchFamily="34" charset="0"/>
              </a:rPr>
              <a:t>The 4 Ps of Marketing</a:t>
            </a:r>
          </a:p>
          <a:p>
            <a:pPr algn="ctr"/>
            <a:endParaRPr lang="en-GB" sz="36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en-GB" sz="2400" dirty="0">
                <a:solidFill>
                  <a:prstClr val="black"/>
                </a:solidFill>
                <a:latin typeface="Tahoma" panose="020B0604030504040204" pitchFamily="34" charset="0"/>
                <a:ea typeface="Tahoma" panose="020B0604030504040204" pitchFamily="34" charset="0"/>
                <a:cs typeface="Tahoma" panose="020B0604030504040204" pitchFamily="34" charset="0"/>
              </a:rPr>
              <a:t>When planning their marketing strategy, businesses need to consider 4 main factors:</a:t>
            </a:r>
          </a:p>
          <a:p>
            <a:endParaRPr lang="en-GB"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400" dirty="0">
                <a:solidFill>
                  <a:srgbClr val="E85803"/>
                </a:solidFill>
                <a:latin typeface="Tahoma" panose="020B0604030504040204" pitchFamily="34" charset="0"/>
                <a:ea typeface="Tahoma" panose="020B0604030504040204" pitchFamily="34" charset="0"/>
                <a:cs typeface="Tahoma" panose="020B0604030504040204" pitchFamily="34" charset="0"/>
              </a:rPr>
              <a:t>Product</a:t>
            </a:r>
          </a:p>
          <a:p>
            <a:pPr marL="342900" indent="-342900">
              <a:buFont typeface="Arial" panose="020B0604020202020204" pitchFamily="34" charset="0"/>
              <a:buChar char="•"/>
            </a:pPr>
            <a:r>
              <a:rPr lang="en-GB" sz="2400" dirty="0">
                <a:solidFill>
                  <a:srgbClr val="E85803"/>
                </a:solidFill>
                <a:latin typeface="Tahoma" panose="020B0604030504040204" pitchFamily="34" charset="0"/>
                <a:ea typeface="Tahoma" panose="020B0604030504040204" pitchFamily="34" charset="0"/>
                <a:cs typeface="Tahoma" panose="020B0604030504040204" pitchFamily="34" charset="0"/>
              </a:rPr>
              <a:t>Price</a:t>
            </a:r>
          </a:p>
          <a:p>
            <a:pPr marL="342900" indent="-342900">
              <a:buFont typeface="Arial" panose="020B0604020202020204" pitchFamily="34" charset="0"/>
              <a:buChar char="•"/>
            </a:pPr>
            <a:r>
              <a:rPr lang="en-GB" sz="2400" dirty="0">
                <a:solidFill>
                  <a:srgbClr val="E85803"/>
                </a:solidFill>
                <a:latin typeface="Tahoma" panose="020B0604030504040204" pitchFamily="34" charset="0"/>
                <a:ea typeface="Tahoma" panose="020B0604030504040204" pitchFamily="34" charset="0"/>
                <a:cs typeface="Tahoma" panose="020B0604030504040204" pitchFamily="34" charset="0"/>
              </a:rPr>
              <a:t>Promotion</a:t>
            </a:r>
          </a:p>
          <a:p>
            <a:pPr marL="342900" indent="-342900">
              <a:buFont typeface="Arial" panose="020B0604020202020204" pitchFamily="34" charset="0"/>
              <a:buChar char="•"/>
            </a:pPr>
            <a:r>
              <a:rPr lang="en-GB" sz="2400" dirty="0">
                <a:solidFill>
                  <a:srgbClr val="E85803"/>
                </a:solidFill>
                <a:latin typeface="Tahoma" panose="020B0604030504040204" pitchFamily="34" charset="0"/>
                <a:ea typeface="Tahoma" panose="020B0604030504040204" pitchFamily="34" charset="0"/>
                <a:cs typeface="Tahoma" panose="020B0604030504040204" pitchFamily="34" charset="0"/>
              </a:rPr>
              <a:t>Place</a:t>
            </a:r>
          </a:p>
          <a:p>
            <a:endParaRPr lang="en-GB" sz="3600" dirty="0">
              <a:solidFill>
                <a:srgbClr val="FF0000"/>
              </a:solidFill>
              <a:latin typeface="VAG Rounded" panose="020B0500000000000000" pitchFamily="34" charset="0"/>
            </a:endParaRPr>
          </a:p>
        </p:txBody>
      </p:sp>
      <p:pic>
        <p:nvPicPr>
          <p:cNvPr id="512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17726" y="4725144"/>
            <a:ext cx="5826274" cy="2119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420356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541499" y="260648"/>
            <a:ext cx="8136904" cy="6120680"/>
          </a:xfrm>
          <a:prstGeom prst="round2Diag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765972" y="404664"/>
            <a:ext cx="7704856" cy="4302716"/>
          </a:xfrm>
          <a:prstGeom prst="rect">
            <a:avLst/>
          </a:prstGeom>
          <a:noFill/>
          <a:ln>
            <a:noFill/>
          </a:ln>
        </p:spPr>
        <p:txBody>
          <a:bodyPr wrap="square" rtlCol="0">
            <a:spAutoFit/>
          </a:bodyPr>
          <a:lstStyle/>
          <a:p>
            <a:pPr algn="ctr"/>
            <a:r>
              <a:rPr lang="en-GB" sz="4000" b="1" dirty="0">
                <a:solidFill>
                  <a:srgbClr val="E85803"/>
                </a:solidFill>
                <a:latin typeface="Tahoma" panose="020B0604030504040204" pitchFamily="34" charset="0"/>
                <a:ea typeface="Tahoma" panose="020B0604030504040204" pitchFamily="34" charset="0"/>
                <a:cs typeface="Tahoma" panose="020B0604030504040204" pitchFamily="34" charset="0"/>
              </a:rPr>
              <a:t>Product</a:t>
            </a:r>
          </a:p>
          <a:p>
            <a:pPr algn="ctr"/>
            <a:endParaRPr lang="en-GB" sz="20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spcBef>
                <a:spcPct val="20000"/>
              </a:spcBef>
            </a:pPr>
            <a:r>
              <a:rPr lang="en-GB" sz="2400" dirty="0">
                <a:solidFill>
                  <a:prstClr val="black"/>
                </a:solidFill>
                <a:latin typeface="Tahoma" panose="020B0604030504040204" pitchFamily="34" charset="0"/>
                <a:ea typeface="Tahoma" panose="020B0604030504040204" pitchFamily="34" charset="0"/>
                <a:cs typeface="Tahoma" panose="020B0604030504040204" pitchFamily="34" charset="0"/>
              </a:rPr>
              <a:t>A product is anything that satisfies a customer’s need.</a:t>
            </a:r>
          </a:p>
          <a:p>
            <a:pPr algn="ctr">
              <a:spcBef>
                <a:spcPct val="20000"/>
              </a:spcBef>
            </a:pPr>
            <a:r>
              <a:rPr lang="en-GB" sz="2400" dirty="0">
                <a:solidFill>
                  <a:prstClr val="black"/>
                </a:solidFill>
                <a:latin typeface="Tahoma" panose="020B0604030504040204" pitchFamily="34" charset="0"/>
                <a:ea typeface="Tahoma" panose="020B0604030504040204" pitchFamily="34" charset="0"/>
                <a:cs typeface="Tahoma" panose="020B0604030504040204" pitchFamily="34" charset="0"/>
              </a:rPr>
              <a:t>Your product will be </a:t>
            </a:r>
            <a:r>
              <a:rPr lang="en-GB" sz="2400" b="1" dirty="0">
                <a:solidFill>
                  <a:srgbClr val="E85803"/>
                </a:solidFill>
                <a:latin typeface="Tahoma" panose="020B0604030504040204" pitchFamily="34" charset="0"/>
                <a:ea typeface="Tahoma" panose="020B0604030504040204" pitchFamily="34" charset="0"/>
                <a:cs typeface="Tahoma" panose="020B0604030504040204" pitchFamily="34" charset="0"/>
              </a:rPr>
              <a:t>a range of healthy, balanced meals using your chosen star ingredient.</a:t>
            </a:r>
            <a:endParaRPr lang="en-GB"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endParaRPr lang="en-GB"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lgn="ctr"/>
            <a:r>
              <a:rPr lang="en-GB" sz="2400" dirty="0">
                <a:solidFill>
                  <a:prstClr val="black"/>
                </a:solidFill>
                <a:latin typeface="Tahoma" panose="020B0604030504040204" pitchFamily="34" charset="0"/>
                <a:ea typeface="Tahoma" panose="020B0604030504040204" pitchFamily="34" charset="0"/>
                <a:cs typeface="Tahoma" panose="020B0604030504040204" pitchFamily="34" charset="0"/>
              </a:rPr>
              <a:t>When designing a product, businesses need to make sure they stand out from their </a:t>
            </a:r>
            <a:r>
              <a:rPr lang="en-GB" sz="2400" b="1" dirty="0">
                <a:solidFill>
                  <a:srgbClr val="E85803"/>
                </a:solidFill>
                <a:latin typeface="Tahoma" panose="020B0604030504040204" pitchFamily="34" charset="0"/>
                <a:ea typeface="Tahoma" panose="020B0604030504040204" pitchFamily="34" charset="0"/>
                <a:cs typeface="Tahoma" panose="020B0604030504040204" pitchFamily="34" charset="0"/>
              </a:rPr>
              <a:t>competitors</a:t>
            </a: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GB" sz="2400" dirty="0">
                <a:solidFill>
                  <a:prstClr val="black"/>
                </a:solidFill>
                <a:latin typeface="Tahoma" panose="020B0604030504040204" pitchFamily="34" charset="0"/>
                <a:ea typeface="Tahoma" panose="020B0604030504040204" pitchFamily="34" charset="0"/>
                <a:cs typeface="Tahoma" panose="020B0604030504040204" pitchFamily="34" charset="0"/>
              </a:rPr>
              <a:t>and offer something new and exciting.</a:t>
            </a:r>
          </a:p>
          <a:p>
            <a:endParaRPr lang="en-GB" sz="36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614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72390" y="4725144"/>
            <a:ext cx="3430433" cy="227687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143403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611560" y="476672"/>
            <a:ext cx="7992888" cy="5863628"/>
          </a:xfrm>
          <a:prstGeom prst="round2Diag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899592" y="738468"/>
            <a:ext cx="7272808" cy="2394502"/>
          </a:xfrm>
          <a:prstGeom prst="rect">
            <a:avLst/>
          </a:prstGeom>
          <a:noFill/>
          <a:ln>
            <a:noFill/>
          </a:ln>
        </p:spPr>
        <p:txBody>
          <a:bodyPr wrap="square" rtlCol="0">
            <a:spAutoFit/>
          </a:bodyPr>
          <a:lstStyle/>
          <a:p>
            <a:pPr algn="ctr"/>
            <a:r>
              <a:rPr lang="en-GB" sz="4000" b="1" dirty="0">
                <a:solidFill>
                  <a:srgbClr val="E85803"/>
                </a:solidFill>
                <a:latin typeface="Tahoma" panose="020B0604030504040204" pitchFamily="34" charset="0"/>
                <a:ea typeface="Tahoma" panose="020B0604030504040204" pitchFamily="34" charset="0"/>
                <a:cs typeface="Tahoma" panose="020B0604030504040204" pitchFamily="34" charset="0"/>
              </a:rPr>
              <a:t>Branding</a:t>
            </a:r>
          </a:p>
          <a:p>
            <a:pPr algn="ctr"/>
            <a:endParaRPr lang="en-GB"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342900" indent="-342900" algn="ctr">
              <a:spcBef>
                <a:spcPct val="20000"/>
              </a:spcBef>
            </a:pPr>
            <a:r>
              <a:rPr lang="en-GB" sz="2800" dirty="0">
                <a:solidFill>
                  <a:prstClr val="black"/>
                </a:solidFill>
                <a:latin typeface="Tahoma" panose="020B0604030504040204" pitchFamily="34" charset="0"/>
                <a:ea typeface="Tahoma" panose="020B0604030504040204" pitchFamily="34" charset="0"/>
                <a:cs typeface="Tahoma" panose="020B0604030504040204" pitchFamily="34" charset="0"/>
              </a:rPr>
              <a:t>One way of standing out from the competition is to create a strong brand with a memorable logo.</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76034" y="4950788"/>
            <a:ext cx="1512627" cy="926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180128" y="4458261"/>
            <a:ext cx="1059333" cy="1766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39461" y="4950788"/>
            <a:ext cx="2033221" cy="105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08004" y="3313543"/>
            <a:ext cx="3728839" cy="923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4328" y="27794"/>
            <a:ext cx="1619672" cy="1225997"/>
          </a:xfrm>
          <a:prstGeom prst="rect">
            <a:avLst/>
          </a:prstGeom>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28500" b="28785"/>
          <a:stretch/>
        </p:blipFill>
        <p:spPr bwMode="auto">
          <a:xfrm>
            <a:off x="1403648" y="3231743"/>
            <a:ext cx="2728700" cy="1165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18" y="5057300"/>
            <a:ext cx="2434444" cy="722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714214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335</TotalTime>
  <Words>482</Words>
  <Application>Microsoft Office PowerPoint</Application>
  <PresentationFormat>On-screen Show (4:3)</PresentationFormat>
  <Paragraphs>79</Paragraphs>
  <Slides>14</Slides>
  <Notes>1</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Jennie Devine</dc:creator>
  <cp:lastModifiedBy>Jennie Devine</cp:lastModifiedBy>
  <cp:revision>26</cp:revision>
  <cp:lastPrinted>2019-09-11T10:51:09Z</cp:lastPrinted>
  <dcterms:created xsi:type="dcterms:W3CDTF">2019-07-30T11:00:40Z</dcterms:created>
  <dcterms:modified xsi:type="dcterms:W3CDTF">2019-09-11T13:38:21Z</dcterms:modified>
</cp:coreProperties>
</file>